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aleway" panose="020B060402020202020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930" autoAdjust="0"/>
  </p:normalViewPr>
  <p:slideViewPr>
    <p:cSldViewPr snapToGrid="0">
      <p:cViewPr varScale="1">
        <p:scale>
          <a:sx n="63" d="100"/>
          <a:sy n="63" d="100"/>
        </p:scale>
        <p:origin x="159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pt-BR" dirty="0"/>
              <a:t>O nosso trabalho baseia-se em sistemas de recomendação baseados em filmes. Assim, chamamos ao nosso sistema SBSFlix.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60177124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60177124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Depois vemos em qual cluster está o nosso utilizador e vemos, usando a distância euclidiana, qual o utilizador mais próximo dele. Daí, recomendamos os filmes com maior rating desse último utilizador, que ainda não tenham sido vistos pelo primeiro.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60177124b_0_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60177124b_0_1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bac2d2a6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bac2d2a6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dataset que usámos foi obtido no MovieLens, e diz respeito a uma base de dados de filmes e respetivos ratings dados por vários utilizadores. É composto por 100 mil ratings, 9 mil filmes e 610 utilizadores, e tem como atributos movieID, title, genres, userID e rating.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 nossa forma de elaborar este sistema passou por numa primeira fase tratarmos os dados, depois escolher as melhores abordagens de recomendação e finalmente, a criação da página que seria a final.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60177124b_0_10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60177124b_0_10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Na parte de tratamento de dados aquilo que fizemos foi primeiramente juntar o dataset dos filmes com o dos ratings e depois separar a coluna dos genres, isto é, criámos uma nova coluna binária para cada género. Ao todo obtivémos 17 novos atributos, correspondendo aos 17 géneros do dataset.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60177124b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60177124b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Na nossa página de input, como podem ver é muito simples, e apenas pedimos ao utilizador o seu uderID porque é isso que vamos usar para recomendar filmes.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bac2d2a6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bac2d2a6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Falando agora das nossas estratégias de recomendação. A primeira que nos surgiu foi uma abordagem top-n. Ou seja, recomendar os filmes ao utilizador tendo por base os 10 filmes com maior rating, porém vimos que talvez não seja uma estratégia muito viável porque não sabemos o número de visualizações que o filme teve. Dito isto a nossa ideia para melhorar esta estratégia foi informar ao utilizador quantas pessoas tinham visto o filme.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Ainda usando esta abordagem, outra estratégia foi devolver os 10 filmes mais vistos.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037a02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037a02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400" dirty="0" err="1"/>
              <a:t>Mencionar</a:t>
            </a:r>
            <a:r>
              <a:rPr lang="en-GB" sz="1400" dirty="0"/>
              <a:t> </a:t>
            </a:r>
            <a:r>
              <a:rPr lang="en-GB" sz="1400" dirty="0" err="1"/>
              <a:t>géneros</a:t>
            </a:r>
            <a:r>
              <a:rPr lang="en-GB" sz="1400" dirty="0"/>
              <a:t>? </a:t>
            </a:r>
            <a:r>
              <a:rPr lang="en-GB" sz="1400" dirty="0" err="1"/>
              <a:t>Ou</a:t>
            </a:r>
            <a:r>
              <a:rPr lang="en-GB" sz="1400" dirty="0"/>
              <a:t> </a:t>
            </a:r>
            <a:r>
              <a:rPr lang="en-GB" sz="1400" dirty="0" err="1"/>
              <a:t>pelo</a:t>
            </a:r>
            <a:r>
              <a:rPr lang="en-GB" sz="1400" dirty="0"/>
              <a:t> </a:t>
            </a:r>
            <a:r>
              <a:rPr lang="en-GB" sz="1400" dirty="0" err="1"/>
              <a:t>menos</a:t>
            </a:r>
            <a:r>
              <a:rPr lang="en-GB" sz="1400" dirty="0"/>
              <a:t> </a:t>
            </a:r>
            <a:r>
              <a:rPr lang="en-GB" sz="1400" dirty="0" err="1"/>
              <a:t>número</a:t>
            </a:r>
            <a:r>
              <a:rPr lang="en-GB" sz="1400" dirty="0"/>
              <a:t> de </a:t>
            </a:r>
            <a:r>
              <a:rPr lang="en-GB" sz="1400" dirty="0" err="1"/>
              <a:t>géneros</a:t>
            </a:r>
            <a:r>
              <a:rPr lang="en-GB" sz="1400" dirty="0"/>
              <a:t>?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Drama, War, Sci-fi, Musical, Documentary, Imax, </a:t>
            </a:r>
            <a:r>
              <a:rPr lang="en-GB" sz="1400" dirty="0" err="1"/>
              <a:t>Filmnoir</a:t>
            </a:r>
            <a:r>
              <a:rPr lang="en-GB" sz="1400" dirty="0"/>
              <a:t>, Adventure, Animation, Children, Comedy, Fantasy, Romance, Thriller, </a:t>
            </a:r>
            <a:r>
              <a:rPr lang="en-GB" sz="1400" dirty="0" err="1"/>
              <a:t>Mistery</a:t>
            </a:r>
            <a:r>
              <a:rPr lang="en-GB" sz="1400" dirty="0"/>
              <a:t>, Horror. E </a:t>
            </a:r>
            <a:r>
              <a:rPr lang="en-GB" sz="1400" dirty="0" err="1"/>
              <a:t>como</a:t>
            </a:r>
            <a:r>
              <a:rPr lang="en-GB" sz="1400" dirty="0"/>
              <a:t> </a:t>
            </a:r>
            <a:r>
              <a:rPr lang="en-GB" sz="1400" dirty="0" err="1"/>
              <a:t>relacionar</a:t>
            </a:r>
            <a:r>
              <a:rPr lang="en-GB" sz="1400" dirty="0"/>
              <a:t> com o content based?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/>
              <a:t>Nesta estratégia a ideia foi usar o PCA para dividir os dados em duas dimensões e a seguir usar o K-Means para criar clusters por género de filmes. Assim, depois de usado o elbow method, concluimos que é preciso usar 3 clusters. Assim, para usarmos os clusters, vamos buscar o conjunto de filmes vistos pelo utilizador que estão associados aos clusters. Depois vemos qual o cluster predominante e depois devolvemos os 10 filmes mais vistos que estão nesse cluster (excptuando os já vistos pelo utilizador).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/>
              <a:t>Esta estratégia é baseada em conteúdo.</a:t>
            </a:r>
            <a:endParaRPr sz="14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60177124b_0_1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60177124b_0_1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Nesta estratégia, pretendemos recoemndar ao utilizador um conjunto de filmes que é semelhante aos que o utilizador já viu. Para isso obtemos os filmes já vistos pelos utilizadores e criámos uma regra de associação para cada filme. Por exemplo, a um utilizador que tenha visto o filme ``The Silence of The Lambs" (antecedente), será recomendado o ``The Sixth Sense" (consequente).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pt-BR" dirty="0"/>
              <a:t>De seguida pegamos nos filmes vistos pelo utilizador a quem queremos fazer recomendações e devolvemos os consequentes dos filmes que viu. </a:t>
            </a:r>
            <a:r>
              <a:rPr lang="pt-BR"/>
              <a:t>Desta lista, excluimos os que já tenham sido vistos pelo utilizador.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60177124b_0_1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60177124b_0_1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Aqui, seguimos a mesma estratégia do clustering by movie, só que agrupámos os utilizadores em 2 clusters. 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94" name="Google Shape;94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102" name="Google Shape;10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110" name="Google Shape;110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124" name="Google Shape;124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ctrTitle"/>
          </p:nvPr>
        </p:nvSpPr>
        <p:spPr>
          <a:xfrm>
            <a:off x="729450" y="2084450"/>
            <a:ext cx="75615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00"/>
                </a:solidFill>
              </a:rPr>
              <a:t>Sistema de Recomendação: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00"/>
                </a:solidFill>
              </a:rPr>
              <a:t>SBSFlix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727950" y="3353175"/>
            <a:ext cx="76881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Grupo 10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Sistemas Baseados em Similaridade, 2018/2019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850" y="698500"/>
            <a:ext cx="1633550" cy="5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6987650" y="1292625"/>
            <a:ext cx="2080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Universidade do Minho</a:t>
            </a:r>
            <a:endParaRPr sz="1100"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Departamento de Informática</a:t>
            </a:r>
            <a:endParaRPr sz="1100"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/>
              <a:t>Collaborative Filtering</a:t>
            </a:r>
            <a:endParaRPr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20" y="2086469"/>
            <a:ext cx="1546068" cy="15460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27"/>
          <p:cNvGrpSpPr/>
          <p:nvPr/>
        </p:nvGrpSpPr>
        <p:grpSpPr>
          <a:xfrm>
            <a:off x="3651779" y="1924856"/>
            <a:ext cx="911176" cy="865980"/>
            <a:chOff x="3834150" y="1345450"/>
            <a:chExt cx="1546200" cy="1404900"/>
          </a:xfrm>
        </p:grpSpPr>
        <p:grpSp>
          <p:nvGrpSpPr>
            <p:cNvPr id="235" name="Google Shape;235;p27"/>
            <p:cNvGrpSpPr/>
            <p:nvPr/>
          </p:nvGrpSpPr>
          <p:grpSpPr>
            <a:xfrm>
              <a:off x="3834150" y="1345450"/>
              <a:ext cx="1546200" cy="1404900"/>
              <a:chOff x="3834150" y="1345450"/>
              <a:chExt cx="1546200" cy="1404900"/>
            </a:xfrm>
          </p:grpSpPr>
          <p:sp>
            <p:nvSpPr>
              <p:cNvPr id="236" name="Google Shape;236;p27"/>
              <p:cNvSpPr/>
              <p:nvPr/>
            </p:nvSpPr>
            <p:spPr>
              <a:xfrm>
                <a:off x="3834150" y="1345450"/>
                <a:ext cx="1546200" cy="1404900"/>
              </a:xfrm>
              <a:prstGeom prst="ellipse">
                <a:avLst/>
              </a:prstGeom>
              <a:solidFill>
                <a:srgbClr val="D9D9D9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237" name="Google Shape;237;p27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963225" y="1345450"/>
                <a:ext cx="1328650" cy="1328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38" name="Google Shape;238;p27"/>
            <p:cNvSpPr txBox="1"/>
            <p:nvPr/>
          </p:nvSpPr>
          <p:spPr>
            <a:xfrm>
              <a:off x="4453650" y="1995146"/>
              <a:ext cx="307200" cy="44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latin typeface="Lato"/>
                  <a:ea typeface="Lato"/>
                  <a:cs typeface="Lato"/>
                  <a:sym typeface="Lato"/>
                </a:rPr>
                <a:t>1</a:t>
              </a:r>
              <a:endParaRPr sz="12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39" name="Google Shape;239;p27"/>
          <p:cNvGrpSpPr/>
          <p:nvPr/>
        </p:nvGrpSpPr>
        <p:grpSpPr>
          <a:xfrm>
            <a:off x="3621309" y="2879889"/>
            <a:ext cx="972096" cy="883261"/>
            <a:chOff x="6043950" y="2183650"/>
            <a:chExt cx="1546200" cy="1404900"/>
          </a:xfrm>
        </p:grpSpPr>
        <p:grpSp>
          <p:nvGrpSpPr>
            <p:cNvPr id="240" name="Google Shape;240;p27"/>
            <p:cNvGrpSpPr/>
            <p:nvPr/>
          </p:nvGrpSpPr>
          <p:grpSpPr>
            <a:xfrm>
              <a:off x="6043950" y="2183650"/>
              <a:ext cx="1546200" cy="1404900"/>
              <a:chOff x="3834150" y="1345450"/>
              <a:chExt cx="1546200" cy="1404900"/>
            </a:xfrm>
          </p:grpSpPr>
          <p:sp>
            <p:nvSpPr>
              <p:cNvPr id="241" name="Google Shape;241;p27"/>
              <p:cNvSpPr/>
              <p:nvPr/>
            </p:nvSpPr>
            <p:spPr>
              <a:xfrm>
                <a:off x="3834150" y="1345450"/>
                <a:ext cx="1546200" cy="1404900"/>
              </a:xfrm>
              <a:prstGeom prst="ellipse">
                <a:avLst/>
              </a:prstGeom>
              <a:solidFill>
                <a:srgbClr val="D9D9D9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242" name="Google Shape;242;p27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963225" y="1345450"/>
                <a:ext cx="1328650" cy="1328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43" name="Google Shape;243;p27"/>
            <p:cNvSpPr txBox="1"/>
            <p:nvPr/>
          </p:nvSpPr>
          <p:spPr>
            <a:xfrm>
              <a:off x="6663450" y="2813700"/>
              <a:ext cx="307200" cy="44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latin typeface="Lato"/>
                  <a:ea typeface="Lato"/>
                  <a:cs typeface="Lato"/>
                  <a:sym typeface="Lato"/>
                </a:rPr>
                <a:t>2</a:t>
              </a:r>
              <a:endParaRPr sz="12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44" name="Google Shape;24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9150" y="1766575"/>
            <a:ext cx="2453450" cy="245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/>
          <p:nvPr/>
        </p:nvSpPr>
        <p:spPr>
          <a:xfrm>
            <a:off x="2409113" y="2420900"/>
            <a:ext cx="908400" cy="53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5022575" y="2420900"/>
            <a:ext cx="908400" cy="53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729450" y="14748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Página de Recomendação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ctrTitle"/>
          </p:nvPr>
        </p:nvSpPr>
        <p:spPr>
          <a:xfrm>
            <a:off x="729450" y="2160650"/>
            <a:ext cx="75615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00"/>
                </a:solidFill>
              </a:rPr>
              <a:t>Sistema de recomendação: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00"/>
                </a:solidFill>
              </a:rPr>
              <a:t>SBSFlix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257" name="Google Shape;257;p29"/>
          <p:cNvSpPr txBox="1"/>
          <p:nvPr/>
        </p:nvSpPr>
        <p:spPr>
          <a:xfrm>
            <a:off x="727950" y="3353175"/>
            <a:ext cx="7688100" cy="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Grupo 10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Sistemas Baseados em Similaridade, 2018/2019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850" y="698500"/>
            <a:ext cx="1633550" cy="5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/>
        </p:nvSpPr>
        <p:spPr>
          <a:xfrm>
            <a:off x="6987650" y="1292625"/>
            <a:ext cx="2080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Universidade do Minho</a:t>
            </a:r>
            <a:endParaRPr sz="1100"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Departamento de Informática</a:t>
            </a:r>
            <a:endParaRPr sz="1100"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3901850" y="1405725"/>
            <a:ext cx="4592400" cy="3162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/>
              <a:t>Dataset </a:t>
            </a:r>
            <a:r>
              <a:rPr lang="en-GB"/>
              <a:t>MovieLens</a:t>
            </a:r>
            <a:endParaRPr/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912" y="2132987"/>
            <a:ext cx="2090926" cy="20909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/>
          <p:nvPr/>
        </p:nvSpPr>
        <p:spPr>
          <a:xfrm>
            <a:off x="4442650" y="1832800"/>
            <a:ext cx="1365600" cy="623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MovieID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4442650" y="2714500"/>
            <a:ext cx="1365600" cy="623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4442650" y="3596200"/>
            <a:ext cx="1365600" cy="623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Genres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6537575" y="2336400"/>
            <a:ext cx="1365600" cy="623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UserID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6600425" y="3337600"/>
            <a:ext cx="1365600" cy="623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Rating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8" name="Google Shape;148;p19"/>
          <p:cNvCxnSpPr/>
          <p:nvPr/>
        </p:nvCxnSpPr>
        <p:spPr>
          <a:xfrm rot="10800000" flipH="1">
            <a:off x="3850250" y="1405725"/>
            <a:ext cx="4695600" cy="12900"/>
          </a:xfrm>
          <a:prstGeom prst="straightConnector1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9"/>
          <p:cNvCxnSpPr/>
          <p:nvPr/>
        </p:nvCxnSpPr>
        <p:spPr>
          <a:xfrm rot="10800000" flipH="1">
            <a:off x="2878250" y="2736500"/>
            <a:ext cx="524700" cy="204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19"/>
          <p:cNvCxnSpPr/>
          <p:nvPr/>
        </p:nvCxnSpPr>
        <p:spPr>
          <a:xfrm>
            <a:off x="2878250" y="3280750"/>
            <a:ext cx="537300" cy="5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19"/>
          <p:cNvCxnSpPr/>
          <p:nvPr/>
        </p:nvCxnSpPr>
        <p:spPr>
          <a:xfrm>
            <a:off x="2878250" y="3596200"/>
            <a:ext cx="524700" cy="216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27800" y="7038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Fases do projeto</a:t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562975" y="2263550"/>
            <a:ext cx="2319000" cy="10362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Tratamento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Dados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3673075" y="2263550"/>
            <a:ext cx="2248800" cy="971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Abordagens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Recomendação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6597550" y="2263600"/>
            <a:ext cx="1947600" cy="971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Página de Recomendação</a:t>
            </a:r>
            <a:endParaRPr sz="1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3045150" y="2583400"/>
            <a:ext cx="507600" cy="33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6042200" y="2582750"/>
            <a:ext cx="507600" cy="33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Tratamento de Dados</a:t>
            </a:r>
            <a:endParaRPr/>
          </a:p>
        </p:txBody>
      </p:sp>
      <p:pic>
        <p:nvPicPr>
          <p:cNvPr id="167" name="Google Shape;1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113" y="1995488"/>
            <a:ext cx="58197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page</a:t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 rotWithShape="1">
          <a:blip r:embed="rId3">
            <a:alphaModFix/>
          </a:blip>
          <a:srcRect l="1753" t="13975" r="18195" b="2836"/>
          <a:stretch/>
        </p:blipFill>
        <p:spPr>
          <a:xfrm>
            <a:off x="1034250" y="2069900"/>
            <a:ext cx="7075499" cy="17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>
            <a:spLocks noGrp="1"/>
          </p:cNvSpPr>
          <p:nvPr>
            <p:ph type="title"/>
          </p:nvPr>
        </p:nvSpPr>
        <p:spPr>
          <a:xfrm>
            <a:off x="729450" y="6328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10 Maior Rating e Top 10 Mais vistos</a:t>
            </a:r>
            <a:endParaRPr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325" y="1703725"/>
            <a:ext cx="2429000" cy="2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5250" y="1703725"/>
            <a:ext cx="2953574" cy="295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by Movie Genre</a:t>
            </a:r>
            <a:endParaRPr/>
          </a:p>
        </p:txBody>
      </p:sp>
      <p:grpSp>
        <p:nvGrpSpPr>
          <p:cNvPr id="186" name="Google Shape;186;p24"/>
          <p:cNvGrpSpPr/>
          <p:nvPr/>
        </p:nvGrpSpPr>
        <p:grpSpPr>
          <a:xfrm>
            <a:off x="524587" y="2246829"/>
            <a:ext cx="1213847" cy="1298981"/>
            <a:chOff x="372175" y="1560975"/>
            <a:chExt cx="1458600" cy="1560900"/>
          </a:xfrm>
        </p:grpSpPr>
        <p:sp>
          <p:nvSpPr>
            <p:cNvPr id="187" name="Google Shape;187;p24"/>
            <p:cNvSpPr/>
            <p:nvPr/>
          </p:nvSpPr>
          <p:spPr>
            <a:xfrm>
              <a:off x="372175" y="1560975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8" name="Google Shape;188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9125" y="1839550"/>
              <a:ext cx="1091825" cy="1091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9" name="Google Shape;189;p24"/>
          <p:cNvGrpSpPr/>
          <p:nvPr/>
        </p:nvGrpSpPr>
        <p:grpSpPr>
          <a:xfrm>
            <a:off x="1892006" y="2242957"/>
            <a:ext cx="1223182" cy="1309127"/>
            <a:chOff x="2278313" y="2931375"/>
            <a:chExt cx="1458600" cy="1560900"/>
          </a:xfrm>
        </p:grpSpPr>
        <p:sp>
          <p:nvSpPr>
            <p:cNvPr id="190" name="Google Shape;190;p24"/>
            <p:cNvSpPr/>
            <p:nvPr/>
          </p:nvSpPr>
          <p:spPr>
            <a:xfrm>
              <a:off x="2278313" y="2931375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1" name="Google Shape;191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14325" y="3262775"/>
              <a:ext cx="986575" cy="9865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24"/>
          <p:cNvGrpSpPr/>
          <p:nvPr/>
        </p:nvGrpSpPr>
        <p:grpSpPr>
          <a:xfrm>
            <a:off x="6023013" y="2246816"/>
            <a:ext cx="1213847" cy="1298981"/>
            <a:chOff x="6440925" y="1244250"/>
            <a:chExt cx="1458600" cy="1560900"/>
          </a:xfrm>
        </p:grpSpPr>
        <p:sp>
          <p:nvSpPr>
            <p:cNvPr id="193" name="Google Shape;193;p24"/>
            <p:cNvSpPr/>
            <p:nvPr/>
          </p:nvSpPr>
          <p:spPr>
            <a:xfrm>
              <a:off x="6440925" y="1244250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4" name="Google Shape;19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86825" y="1404950"/>
              <a:ext cx="1166801" cy="11668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5" name="Google Shape;195;p24"/>
          <p:cNvGrpSpPr/>
          <p:nvPr/>
        </p:nvGrpSpPr>
        <p:grpSpPr>
          <a:xfrm>
            <a:off x="4655607" y="2248032"/>
            <a:ext cx="1213847" cy="1298981"/>
            <a:chOff x="4654738" y="3068475"/>
            <a:chExt cx="1458600" cy="1560900"/>
          </a:xfrm>
        </p:grpSpPr>
        <p:sp>
          <p:nvSpPr>
            <p:cNvPr id="196" name="Google Shape;196;p24"/>
            <p:cNvSpPr/>
            <p:nvPr/>
          </p:nvSpPr>
          <p:spPr>
            <a:xfrm>
              <a:off x="4654738" y="3068475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97" name="Google Shape;197;p2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890750" y="3262775"/>
              <a:ext cx="986575" cy="9865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24"/>
          <p:cNvGrpSpPr/>
          <p:nvPr/>
        </p:nvGrpSpPr>
        <p:grpSpPr>
          <a:xfrm>
            <a:off x="7390437" y="2246818"/>
            <a:ext cx="1213847" cy="1298981"/>
            <a:chOff x="6146050" y="3548700"/>
            <a:chExt cx="1458600" cy="1560900"/>
          </a:xfrm>
        </p:grpSpPr>
        <p:sp>
          <p:nvSpPr>
            <p:cNvPr id="199" name="Google Shape;199;p24"/>
            <p:cNvSpPr/>
            <p:nvPr/>
          </p:nvSpPr>
          <p:spPr>
            <a:xfrm>
              <a:off x="6146050" y="3548700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0" name="Google Shape;200;p2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341949" y="3795750"/>
              <a:ext cx="1078500" cy="1078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1" name="Google Shape;201;p24"/>
          <p:cNvGrpSpPr/>
          <p:nvPr/>
        </p:nvGrpSpPr>
        <p:grpSpPr>
          <a:xfrm>
            <a:off x="3268782" y="2237650"/>
            <a:ext cx="1233246" cy="1319741"/>
            <a:chOff x="32700" y="3560625"/>
            <a:chExt cx="1458600" cy="1560900"/>
          </a:xfrm>
        </p:grpSpPr>
        <p:sp>
          <p:nvSpPr>
            <p:cNvPr id="202" name="Google Shape;202;p24"/>
            <p:cNvSpPr/>
            <p:nvPr/>
          </p:nvSpPr>
          <p:spPr>
            <a:xfrm>
              <a:off x="32700" y="3560625"/>
              <a:ext cx="1458600" cy="1560900"/>
            </a:xfrm>
            <a:prstGeom prst="ellipse">
              <a:avLst/>
            </a:prstGeom>
            <a:solidFill>
              <a:srgbClr val="D9D9D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3" name="Google Shape;203;p2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52400" y="3731475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 Based Filtering</a:t>
            </a: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1892550" y="2721900"/>
            <a:ext cx="2319000" cy="10362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Antecedente</a:t>
            </a:r>
            <a:endParaRPr sz="18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5002650" y="2721900"/>
            <a:ext cx="2248800" cy="971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Consequente</a:t>
            </a:r>
            <a:endParaRPr sz="18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4374725" y="3041750"/>
            <a:ext cx="507600" cy="332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5"/>
          <p:cNvSpPr txBox="1"/>
          <p:nvPr/>
        </p:nvSpPr>
        <p:spPr>
          <a:xfrm>
            <a:off x="717650" y="1750600"/>
            <a:ext cx="37020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Lato"/>
                <a:ea typeface="Lato"/>
                <a:cs typeface="Lato"/>
                <a:sym typeface="Lato"/>
              </a:rPr>
              <a:t>Regras de associação: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>
            <a:spLocks noGrp="1"/>
          </p:cNvSpPr>
          <p:nvPr>
            <p:ph type="title"/>
          </p:nvPr>
        </p:nvSpPr>
        <p:spPr>
          <a:xfrm>
            <a:off x="729450" y="709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by User</a:t>
            </a:r>
            <a:endParaRPr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1555414" y="1772566"/>
            <a:ext cx="2436657" cy="2213982"/>
            <a:chOff x="3834150" y="1345450"/>
            <a:chExt cx="1546200" cy="1404900"/>
          </a:xfrm>
        </p:grpSpPr>
        <p:grpSp>
          <p:nvGrpSpPr>
            <p:cNvPr id="219" name="Google Shape;219;p26"/>
            <p:cNvGrpSpPr/>
            <p:nvPr/>
          </p:nvGrpSpPr>
          <p:grpSpPr>
            <a:xfrm>
              <a:off x="3834150" y="1345450"/>
              <a:ext cx="1546200" cy="1404900"/>
              <a:chOff x="3834150" y="1345450"/>
              <a:chExt cx="1546200" cy="1404900"/>
            </a:xfrm>
          </p:grpSpPr>
          <p:sp>
            <p:nvSpPr>
              <p:cNvPr id="220" name="Google Shape;220;p26"/>
              <p:cNvSpPr/>
              <p:nvPr/>
            </p:nvSpPr>
            <p:spPr>
              <a:xfrm>
                <a:off x="3834150" y="1345450"/>
                <a:ext cx="1546200" cy="1404900"/>
              </a:xfrm>
              <a:prstGeom prst="ellipse">
                <a:avLst/>
              </a:prstGeom>
              <a:solidFill>
                <a:srgbClr val="D9D9D9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221" name="Google Shape;221;p2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963225" y="1345450"/>
                <a:ext cx="1328650" cy="1328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22" name="Google Shape;222;p26"/>
            <p:cNvSpPr txBox="1"/>
            <p:nvPr/>
          </p:nvSpPr>
          <p:spPr>
            <a:xfrm>
              <a:off x="4497153" y="2006301"/>
              <a:ext cx="2202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 b="1">
                  <a:latin typeface="Lato"/>
                  <a:ea typeface="Lato"/>
                  <a:cs typeface="Lato"/>
                  <a:sym typeface="Lato"/>
                </a:rPr>
                <a:t>1</a:t>
              </a:r>
              <a:endParaRPr sz="24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23" name="Google Shape;223;p26"/>
          <p:cNvGrpSpPr/>
          <p:nvPr/>
        </p:nvGrpSpPr>
        <p:grpSpPr>
          <a:xfrm>
            <a:off x="5111468" y="1716950"/>
            <a:ext cx="2436657" cy="2213982"/>
            <a:chOff x="6043950" y="2183650"/>
            <a:chExt cx="1546200" cy="1404900"/>
          </a:xfrm>
        </p:grpSpPr>
        <p:grpSp>
          <p:nvGrpSpPr>
            <p:cNvPr id="224" name="Google Shape;224;p26"/>
            <p:cNvGrpSpPr/>
            <p:nvPr/>
          </p:nvGrpSpPr>
          <p:grpSpPr>
            <a:xfrm>
              <a:off x="6043950" y="2183650"/>
              <a:ext cx="1546200" cy="1404900"/>
              <a:chOff x="3834150" y="1345450"/>
              <a:chExt cx="1546200" cy="1404900"/>
            </a:xfrm>
          </p:grpSpPr>
          <p:sp>
            <p:nvSpPr>
              <p:cNvPr id="225" name="Google Shape;225;p26"/>
              <p:cNvSpPr/>
              <p:nvPr/>
            </p:nvSpPr>
            <p:spPr>
              <a:xfrm>
                <a:off x="3834150" y="1345450"/>
                <a:ext cx="1546200" cy="1404900"/>
              </a:xfrm>
              <a:prstGeom prst="ellipse">
                <a:avLst/>
              </a:prstGeom>
              <a:solidFill>
                <a:srgbClr val="D9D9D9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226" name="Google Shape;226;p2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963225" y="1345450"/>
                <a:ext cx="1328650" cy="1328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27" name="Google Shape;227;p26"/>
            <p:cNvSpPr txBox="1"/>
            <p:nvPr/>
          </p:nvSpPr>
          <p:spPr>
            <a:xfrm>
              <a:off x="6698555" y="2870527"/>
              <a:ext cx="237000" cy="2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 b="1">
                  <a:latin typeface="Lato"/>
                  <a:ea typeface="Lato"/>
                  <a:cs typeface="Lato"/>
                  <a:sym typeface="Lato"/>
                </a:rPr>
                <a:t>2</a:t>
              </a:r>
              <a:endParaRPr sz="2400"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707</Words>
  <Application>Microsoft Office PowerPoint</Application>
  <PresentationFormat>Apresentação no Ecrã (16:9)</PresentationFormat>
  <Paragraphs>55</Paragraphs>
  <Slides>12</Slides>
  <Notes>12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Raleway</vt:lpstr>
      <vt:lpstr>Arial</vt:lpstr>
      <vt:lpstr>Lato</vt:lpstr>
      <vt:lpstr>Streamline</vt:lpstr>
      <vt:lpstr>Sistema de Recomendação: SBSFlix</vt:lpstr>
      <vt:lpstr>Dataset MovieLens</vt:lpstr>
      <vt:lpstr>Fases do projeto</vt:lpstr>
      <vt:lpstr>Tratamento de Dados</vt:lpstr>
      <vt:lpstr>Input page</vt:lpstr>
      <vt:lpstr>Top 10 Maior Rating e Top 10 Mais vistos</vt:lpstr>
      <vt:lpstr>Clustering by Movie Genre</vt:lpstr>
      <vt:lpstr>Content Based Filtering</vt:lpstr>
      <vt:lpstr>Clustering by User</vt:lpstr>
      <vt:lpstr>Collaborative Filtering</vt:lpstr>
      <vt:lpstr>Página de Recomendação</vt:lpstr>
      <vt:lpstr>Sistema de recomendação: SBSFlix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Recomendação: SBSFlix</dc:title>
  <dc:creator>joel morais</dc:creator>
  <cp:lastModifiedBy>joel morais</cp:lastModifiedBy>
  <cp:revision>2</cp:revision>
  <dcterms:modified xsi:type="dcterms:W3CDTF">2019-01-10T14:38:43Z</dcterms:modified>
</cp:coreProperties>
</file>